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84" r:id="rId6"/>
    <p:sldId id="285" r:id="rId7"/>
    <p:sldId id="286" r:id="rId8"/>
    <p:sldId id="288" r:id="rId9"/>
    <p:sldId id="261" r:id="rId10"/>
    <p:sldId id="262" r:id="rId11"/>
    <p:sldId id="289" r:id="rId12"/>
    <p:sldId id="263" r:id="rId13"/>
    <p:sldId id="303" r:id="rId14"/>
    <p:sldId id="305" r:id="rId15"/>
    <p:sldId id="308" r:id="rId16"/>
    <p:sldId id="309" r:id="rId17"/>
    <p:sldId id="310" r:id="rId18"/>
    <p:sldId id="311" r:id="rId19"/>
    <p:sldId id="312" r:id="rId20"/>
    <p:sldId id="290" r:id="rId21"/>
    <p:sldId id="295" r:id="rId22"/>
    <p:sldId id="307" r:id="rId23"/>
    <p:sldId id="270" r:id="rId24"/>
    <p:sldId id="300" r:id="rId25"/>
    <p:sldId id="306" r:id="rId26"/>
    <p:sldId id="302" r:id="rId27"/>
    <p:sldId id="274" r:id="rId28"/>
  </p:sldIdLst>
  <p:sldSz cx="18288000" cy="10287000"/>
  <p:notesSz cx="6858000" cy="9144000"/>
  <p:embeddedFontLst>
    <p:embeddedFont>
      <p:font typeface="Abril Fatface" panose="02000503000000020003" pitchFamily="2" charset="0"/>
      <p:regular r:id="rId30"/>
    </p:embeddedFont>
    <p:embeddedFont>
      <p:font typeface="Aldrich" panose="02000000000000000000" pitchFamily="2" charset="0"/>
      <p:regular r:id="rId31"/>
    </p:embeddedFont>
    <p:embeddedFont>
      <p:font typeface="Arimo" panose="020B0604020202020204" charset="0"/>
      <p:bold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DM Sans" pitchFamily="2" charset="0"/>
      <p:regular r:id="rId38"/>
      <p:bold r:id="rId39"/>
      <p:italic r:id="rId40"/>
      <p:boldItalic r:id="rId41"/>
    </p:embeddedFont>
    <p:embeddedFont>
      <p:font typeface="Lexend Light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FF"/>
    <a:srgbClr val="3F4536"/>
    <a:srgbClr val="9FA198"/>
    <a:srgbClr val="EEEE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3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11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783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83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4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07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287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905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67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583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606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015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5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13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597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89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53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48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62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Just title">
  <p:cSld name="008 Just 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1783575" y="1004363"/>
            <a:ext cx="14561100" cy="11452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0" y="0"/>
            <a:ext cx="18288000" cy="50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grpSp>
        <p:nvGrpSpPr>
          <p:cNvPr id="214" name="Google Shape;214;p11"/>
          <p:cNvGrpSpPr/>
          <p:nvPr/>
        </p:nvGrpSpPr>
        <p:grpSpPr>
          <a:xfrm flipH="1">
            <a:off x="17010662" y="84863"/>
            <a:ext cx="1188380" cy="346032"/>
            <a:chOff x="745813" y="1290313"/>
            <a:chExt cx="1236350" cy="360000"/>
          </a:xfrm>
        </p:grpSpPr>
        <p:sp>
          <p:nvSpPr>
            <p:cNvPr id="215" name="Google Shape;215;p11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 b="1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grpSp>
          <p:nvGrpSpPr>
            <p:cNvPr id="220" name="Google Shape;220;p11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21" name="Google Shape;221;p11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15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1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15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21366810/uml-class-diagram-conceptual-schem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courses.lumenlearning.com/technicalwriting/chapter/unit-3-using-appropiate-language-and-tone-avoiding-confusing-terms-lecture-2/" TargetMode="Externa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tictactoe.org/" TargetMode="External"/><Relationship Id="rId3" Type="http://schemas.openxmlformats.org/officeDocument/2006/relationships/hyperlink" Target="https://wiki.libsdl.org/SDL2/FrontPage" TargetMode="External"/><Relationship Id="rId7" Type="http://schemas.openxmlformats.org/officeDocument/2006/relationships/hyperlink" Target="https://viblo.asia/p/bieu-do-lop-uml-Az45bDaVZx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sers.soict.hust.edu.vn/trungtt/uploads/slides/OOP_Bai13(vi).pdf" TargetMode="External"/><Relationship Id="rId11" Type="http://schemas.openxmlformats.org/officeDocument/2006/relationships/hyperlink" Target="https://youtu.be/KrH1qNVYKO0?si=_DQfNLMqNyzfiG3g" TargetMode="External"/><Relationship Id="rId5" Type="http://schemas.openxmlformats.org/officeDocument/2006/relationships/hyperlink" Target="https://www.geeksforgeeks.org/unified-modeling-language-uml-introduction/" TargetMode="External"/><Relationship Id="rId10" Type="http://schemas.openxmlformats.org/officeDocument/2006/relationships/hyperlink" Target="https://www.javatpoint.com/tic-tac-toe-in-cpp" TargetMode="External"/><Relationship Id="rId4" Type="http://schemas.openxmlformats.org/officeDocument/2006/relationships/hyperlink" Target="https://glusoft.com/sdl2-tutorials/" TargetMode="External"/><Relationship Id="rId9" Type="http://schemas.openxmlformats.org/officeDocument/2006/relationships/hyperlink" Target="https://ja.wikipedia.org/wiki/%E4%B8%89%E7%9B%AE%E4%B8%A6%E3%81%B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pixabay.com/en/thanks-word-letters-scrabble-180459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khai.phq210461@sis.hust.edu.v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view-image.php?image=1758&amp;picture=tic-tac-to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18310861" cy="104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20357" y="1427181"/>
            <a:ext cx="16839772" cy="231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4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Tic Tac Toe</a:t>
            </a:r>
            <a:endParaRPr dirty="0"/>
          </a:p>
        </p:txBody>
      </p:sp>
      <p:cxnSp>
        <p:nvCxnSpPr>
          <p:cNvPr id="89" name="Google Shape;89;p13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3"/>
          <p:cNvSpPr txBox="1"/>
          <p:nvPr/>
        </p:nvSpPr>
        <p:spPr>
          <a:xfrm>
            <a:off x="9707880" y="3405751"/>
            <a:ext cx="7497114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Thiết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kế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và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xây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dựng</a:t>
            </a:r>
            <a:endParaRPr sz="4400"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cxnSp>
        <p:nvCxnSpPr>
          <p:cNvPr id="93" name="Google Shape;93;p13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3"/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9"/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9"/>
          <p:cNvCxnSpPr/>
          <p:nvPr/>
        </p:nvCxnSpPr>
        <p:spPr>
          <a:xfrm>
            <a:off x="469143" y="5143500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9"/>
          <p:cNvSpPr txBox="1"/>
          <p:nvPr/>
        </p:nvSpPr>
        <p:spPr>
          <a:xfrm>
            <a:off x="1326393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làm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game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hoạ</a:t>
            </a:r>
            <a:endParaRPr dirty="0"/>
          </a:p>
        </p:txBody>
      </p:sp>
      <p:sp>
        <p:nvSpPr>
          <p:cNvPr id="214" name="Google Shape;214;p19"/>
          <p:cNvSpPr txBox="1"/>
          <p:nvPr/>
        </p:nvSpPr>
        <p:spPr>
          <a:xfrm>
            <a:off x="1021700" y="6292225"/>
            <a:ext cx="7550700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thoát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khỏi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console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tiến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tới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việc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hiển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thị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hoạ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trên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màn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hình</a:t>
            </a:r>
            <a:endParaRPr sz="1800" dirty="0"/>
          </a:p>
        </p:txBody>
      </p:sp>
      <p:sp>
        <p:nvSpPr>
          <p:cNvPr id="219" name="Google Shape;219;p19"/>
          <p:cNvSpPr txBox="1"/>
          <p:nvPr/>
        </p:nvSpPr>
        <p:spPr>
          <a:xfrm>
            <a:off x="1326393" y="1547028"/>
            <a:ext cx="6941307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220" name="Google Shape;220;p19"/>
          <p:cNvSpPr txBox="1"/>
          <p:nvPr/>
        </p:nvSpPr>
        <p:spPr>
          <a:xfrm>
            <a:off x="10020300" y="1049057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đơn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giản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9715650" y="1688775"/>
            <a:ext cx="75507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Game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luật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chơi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đơn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giản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Gợi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nhớ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tuổi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thơ</a:t>
            </a:r>
            <a:endParaRPr lang="en-US" sz="2800" dirty="0">
              <a:solidFill>
                <a:schemeClr val="tx1"/>
              </a:solidFill>
              <a:latin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não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hoạt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căng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thẳng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sau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giờ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giải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trí</a:t>
            </a:r>
            <a:endParaRPr lang="en-US" sz="2800" dirty="0">
              <a:solidFill>
                <a:schemeClr val="tx1"/>
              </a:solidFill>
              <a:latin typeface="DM Sans"/>
              <a:sym typeface="DM Sans"/>
            </a:endParaRPr>
          </a:p>
        </p:txBody>
      </p: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6E14CE8A-695B-5F15-BE8C-41E645246A6E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176589D8-1FE2-3D4A-A6B8-29EA63EAAF15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166E5CE3-A5EA-9B2F-E3F6-DC1C0A164395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90424-D90A-1A79-A199-EE506C8B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8" y="5143500"/>
            <a:ext cx="8674853" cy="46202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BCA18F-56B7-84A1-9E80-8FF6E267F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6346" y="7380488"/>
            <a:ext cx="4521399" cy="2272953"/>
          </a:xfrm>
          <a:prstGeom prst="rect">
            <a:avLst/>
          </a:prstGeom>
        </p:spPr>
      </p:pic>
      <p:sp>
        <p:nvSpPr>
          <p:cNvPr id="12" name="Google Shape;92;p13">
            <a:extLst>
              <a:ext uri="{FF2B5EF4-FFF2-40B4-BE49-F238E27FC236}">
                <a16:creationId xmlns:a16="http://schemas.microsoft.com/office/drawing/2014/main" id="{E84887A6-6D6D-1B4A-8764-35EC0ABFB70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9"/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9"/>
          <p:cNvCxnSpPr/>
          <p:nvPr/>
        </p:nvCxnSpPr>
        <p:spPr>
          <a:xfrm>
            <a:off x="469143" y="5143500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9"/>
          <p:cNvSpPr txBox="1"/>
          <p:nvPr/>
        </p:nvSpPr>
        <p:spPr>
          <a:xfrm>
            <a:off x="1326393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Trang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bị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kỹ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năng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làm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dự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án</a:t>
            </a:r>
            <a:endParaRPr dirty="0"/>
          </a:p>
        </p:txBody>
      </p:sp>
      <p:sp>
        <p:nvSpPr>
          <p:cNvPr id="214" name="Google Shape;214;p19"/>
          <p:cNvSpPr txBox="1"/>
          <p:nvPr/>
        </p:nvSpPr>
        <p:spPr>
          <a:xfrm>
            <a:off x="1021700" y="6292225"/>
            <a:ext cx="755070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Quen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với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cách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vẽ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UML</a:t>
            </a:r>
          </a:p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Cách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làm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sơ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đồ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Usecase</a:t>
            </a:r>
            <a:endParaRPr lang="en-US" sz="2800" dirty="0">
              <a:solidFill>
                <a:srgbClr val="3F4536"/>
              </a:solidFill>
              <a:latin typeface="DM Sans"/>
              <a:sym typeface="DM Sans"/>
            </a:endParaRPr>
          </a:p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Cách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làm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powerpoint</a:t>
            </a:r>
            <a:endParaRPr lang="en-US" sz="2800" dirty="0">
              <a:solidFill>
                <a:srgbClr val="3F4536"/>
              </a:solidFill>
              <a:latin typeface="DM Sans"/>
              <a:sym typeface="DM Sans"/>
            </a:endParaRPr>
          </a:p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Cách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làm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document</a:t>
            </a:r>
          </a:p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Kỹ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năng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làm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việc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nhóm</a:t>
            </a:r>
            <a:endParaRPr sz="1800" dirty="0"/>
          </a:p>
        </p:txBody>
      </p:sp>
      <p:sp>
        <p:nvSpPr>
          <p:cNvPr id="219" name="Google Shape;219;p19"/>
          <p:cNvSpPr txBox="1"/>
          <p:nvPr/>
        </p:nvSpPr>
        <p:spPr>
          <a:xfrm>
            <a:off x="1326393" y="1547028"/>
            <a:ext cx="6941307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endParaRPr dirty="0"/>
          </a:p>
        </p:txBody>
      </p:sp>
      <p:sp>
        <p:nvSpPr>
          <p:cNvPr id="220" name="Google Shape;220;p19"/>
          <p:cNvSpPr txBox="1"/>
          <p:nvPr/>
        </p:nvSpPr>
        <p:spPr>
          <a:xfrm>
            <a:off x="10020300" y="1049057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Hoàn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thành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bài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tập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lớn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9715650" y="1688775"/>
            <a:ext cx="755070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Chẳng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ai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Nhưng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mà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sao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thấy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nó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xa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vơi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vời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Nhìn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teammate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bỗng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kêu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trời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Ích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lẽ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xong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từ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đời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Trần B</a:t>
            </a:r>
            <a:r>
              <a:rPr lang="en-US" sz="24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á Thành – 29/11/2023</a:t>
            </a:r>
            <a:endParaRPr lang="en-US" sz="24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1B9D9739-CB9A-D1EA-A620-518B03BBF389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09E8DCDA-AB87-EB07-1646-55134EED6E1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5;p13">
            <a:extLst>
              <a:ext uri="{FF2B5EF4-FFF2-40B4-BE49-F238E27FC236}">
                <a16:creationId xmlns:a16="http://schemas.microsoft.com/office/drawing/2014/main" id="{FE708C9F-8CBE-FE36-81A4-DACADFAD7A27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9" name="Google Shape;213;p19">
            <a:extLst>
              <a:ext uri="{FF2B5EF4-FFF2-40B4-BE49-F238E27FC236}">
                <a16:creationId xmlns:a16="http://schemas.microsoft.com/office/drawing/2014/main" id="{3EAEACBD-EEB7-0634-6A7C-85F89CF5F970}"/>
              </a:ext>
            </a:extLst>
          </p:cNvPr>
          <p:cNvSpPr txBox="1"/>
          <p:nvPr/>
        </p:nvSpPr>
        <p:spPr>
          <a:xfrm>
            <a:off x="10324992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Quen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thuộc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với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C++</a:t>
            </a:r>
            <a:endParaRPr dirty="0"/>
          </a:p>
        </p:txBody>
      </p:sp>
      <p:sp>
        <p:nvSpPr>
          <p:cNvPr id="10" name="Google Shape;214;p19">
            <a:extLst>
              <a:ext uri="{FF2B5EF4-FFF2-40B4-BE49-F238E27FC236}">
                <a16:creationId xmlns:a16="http://schemas.microsoft.com/office/drawing/2014/main" id="{35824BDA-241E-89A9-C2C2-7508BB331A0F}"/>
              </a:ext>
            </a:extLst>
          </p:cNvPr>
          <p:cNvSpPr txBox="1"/>
          <p:nvPr/>
        </p:nvSpPr>
        <p:spPr>
          <a:xfrm>
            <a:off x="10020299" y="6292225"/>
            <a:ext cx="755070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Quen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việc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sử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dụng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Class</a:t>
            </a:r>
          </a:p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Quen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việc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sử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dụng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enum</a:t>
            </a:r>
            <a:endParaRPr lang="en-US" sz="2800" dirty="0">
              <a:solidFill>
                <a:srgbClr val="3F4536"/>
              </a:solidFill>
              <a:latin typeface="DM Sans"/>
              <a:sym typeface="DM Sans"/>
            </a:endParaRPr>
          </a:p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Quen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với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cách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debug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dùng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VS</a:t>
            </a:r>
          </a:p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Quen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việc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sử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dụng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google, reddit,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chatgpt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,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stackexchange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,…</a:t>
            </a:r>
          </a:p>
        </p:txBody>
      </p:sp>
      <p:sp>
        <p:nvSpPr>
          <p:cNvPr id="11" name="Google Shape;92;p13">
            <a:extLst>
              <a:ext uri="{FF2B5EF4-FFF2-40B4-BE49-F238E27FC236}">
                <a16:creationId xmlns:a16="http://schemas.microsoft.com/office/drawing/2014/main" id="{0516A8EB-0698-5938-F3BA-9AA09678462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511E27-2E6D-B734-D3A3-9C8A9B61DB60}"/>
              </a:ext>
            </a:extLst>
          </p:cNvPr>
          <p:cNvGrpSpPr/>
          <p:nvPr/>
        </p:nvGrpSpPr>
        <p:grpSpPr>
          <a:xfrm>
            <a:off x="3575768" y="1351729"/>
            <a:ext cx="11136481" cy="7583542"/>
            <a:chOff x="3575768" y="1351729"/>
            <a:chExt cx="11136481" cy="7583542"/>
          </a:xfrm>
        </p:grpSpPr>
        <p:pic>
          <p:nvPicPr>
            <p:cNvPr id="226" name="Google Shape;226;p20"/>
            <p:cNvPicPr preferRelativeResize="0"/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3575768" y="1352727"/>
              <a:ext cx="11136481" cy="7582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535484-0BA6-FBEA-E41A-0F4D1271C56F}"/>
                </a:ext>
              </a:extLst>
            </p:cNvPr>
            <p:cNvSpPr/>
            <p:nvPr/>
          </p:nvSpPr>
          <p:spPr>
            <a:xfrm>
              <a:off x="3575768" y="1351729"/>
              <a:ext cx="11136464" cy="7581537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6293931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Các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loại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736037" y="7163599"/>
            <a:ext cx="908282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SƠ ĐỒ</a:t>
            </a:r>
            <a:endParaRPr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02A211A5-7486-8246-6949-869157038BB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B996667E-6EFA-2E7F-3014-E6CFC9E78FEC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4057DFB4-FB77-376E-92C2-9C656F73B051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ACD1E-FA80-6E55-6CC6-4B97E2B8C408}"/>
              </a:ext>
            </a:extLst>
          </p:cNvPr>
          <p:cNvSpPr txBox="1"/>
          <p:nvPr/>
        </p:nvSpPr>
        <p:spPr>
          <a:xfrm>
            <a:off x="3575768" y="8935271"/>
            <a:ext cx="11136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stackoverflow.com/questions/21366810/uml-class-diagram-conceptual-schema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9" name="Google Shape;92;p13">
            <a:extLst>
              <a:ext uri="{FF2B5EF4-FFF2-40B4-BE49-F238E27FC236}">
                <a16:creationId xmlns:a16="http://schemas.microsoft.com/office/drawing/2014/main" id="{6BC7C220-B9B0-2193-92CB-C41E74D5117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544858"/>
            <a:ext cx="1094780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Sơ</a:t>
            </a:r>
            <a:r>
              <a:rPr lang="en-US" sz="7000" b="1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đồ</a:t>
            </a:r>
            <a:r>
              <a:rPr lang="en-US" sz="7000" b="1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chức</a:t>
            </a:r>
            <a:r>
              <a:rPr lang="en-US" sz="7000" b="1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năng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:</a:t>
            </a:r>
            <a:endParaRPr sz="7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380BF073-30AF-A12A-BEA5-275A68621CE1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AEFC435E-121C-294B-76DB-DD3ECB439138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AE554602-1A72-C09F-92DD-515325CE89DE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660BAC00-23EC-FE6A-071A-0EEEDA1E1C5B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4" name="Picture 3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E49B56-49D3-FCD4-06CB-71398247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13" y="1438295"/>
            <a:ext cx="15096173" cy="83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544858"/>
            <a:ext cx="1094780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Sơ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đồ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USECASE:</a:t>
            </a:r>
            <a:endParaRPr sz="7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4351F46-77CF-5752-DA29-1440FE9B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639" y="2022805"/>
            <a:ext cx="12980722" cy="7550011"/>
          </a:xfrm>
          <a:prstGeom prst="rect">
            <a:avLst/>
          </a:prstGeom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83510873-77DD-2967-788B-91FF41F8158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DC075ADF-7B96-8C8D-1E66-E4BABC74F382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C300EFA7-8D43-4220-C7BF-7F639F7431EF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3C0C04EE-AA40-28ED-A3F4-B7D5BC499A2E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1A1DB-7B03-3AA0-7DA5-D70DB4D8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80" y="1150274"/>
            <a:ext cx="11349579" cy="7960470"/>
          </a:xfrm>
          <a:prstGeom prst="rect">
            <a:avLst/>
          </a:prstGeom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Video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chạy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thử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173329" y="7163599"/>
            <a:ext cx="964552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Ver.Console</a:t>
            </a:r>
            <a:endParaRPr dirty="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02EF0447-1036-6616-14CD-47F465EC026D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7168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807E6995-7109-DCA3-8A09-66E29F02BD50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6" name="one_player_win">
            <a:hlinkClick r:id="" action="ppaction://media"/>
            <a:extLst>
              <a:ext uri="{FF2B5EF4-FFF2-40B4-BE49-F238E27FC236}">
                <a16:creationId xmlns:a16="http://schemas.microsoft.com/office/drawing/2014/main" id="{4AF55D1D-2E16-C54C-6EDB-9B3911EEA9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79" end="2823"/>
                </p14:media>
              </p:ext>
            </p:extLst>
          </p:nvPr>
        </p:nvPicPr>
        <p:blipFill rotWithShape="1">
          <a:blip r:embed="rId5"/>
          <a:srcRect l="2962" t="48846" r="52701" b="6817"/>
          <a:stretch/>
        </p:blipFill>
        <p:spPr>
          <a:xfrm>
            <a:off x="1310098" y="757242"/>
            <a:ext cx="15667804" cy="8813139"/>
          </a:xfrm>
          <a:prstGeom prst="rect">
            <a:avLst/>
          </a:prstGeom>
        </p:spPr>
      </p:pic>
      <p:sp>
        <p:nvSpPr>
          <p:cNvPr id="11" name="Google Shape;229;p20">
            <a:extLst>
              <a:ext uri="{FF2B5EF4-FFF2-40B4-BE49-F238E27FC236}">
                <a16:creationId xmlns:a16="http://schemas.microsoft.com/office/drawing/2014/main" id="{95D0AB00-9DA1-0678-AF96-79E9C971CA3C}"/>
              </a:ext>
            </a:extLst>
          </p:cNvPr>
          <p:cNvSpPr txBox="1"/>
          <p:nvPr/>
        </p:nvSpPr>
        <p:spPr>
          <a:xfrm>
            <a:off x="1508948" y="1174399"/>
            <a:ext cx="1441567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 </a:t>
            </a:r>
            <a:r>
              <a:rPr lang="en-US" sz="80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bên</a:t>
            </a:r>
            <a:r>
              <a:rPr lang="en-US" sz="80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thắng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3497972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">
            <a:hlinkClick r:id="" action="ppaction://media"/>
            <a:extLst>
              <a:ext uri="{FF2B5EF4-FFF2-40B4-BE49-F238E27FC236}">
                <a16:creationId xmlns:a16="http://schemas.microsoft.com/office/drawing/2014/main" id="{8F08B9D5-7C92-889E-F84B-57E8EC19250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47" end="6492"/>
                </p14:media>
              </p:ext>
            </p:extLst>
          </p:nvPr>
        </p:nvPicPr>
        <p:blipFill rotWithShape="1">
          <a:blip r:embed="rId5"/>
          <a:srcRect l="4089" t="49657" r="52676" b="7108"/>
          <a:stretch/>
        </p:blipFill>
        <p:spPr>
          <a:xfrm>
            <a:off x="1356360" y="762952"/>
            <a:ext cx="15575280" cy="8761095"/>
          </a:xfrm>
          <a:prstGeom prst="rect">
            <a:avLst/>
          </a:prstGeom>
        </p:spPr>
      </p:pic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807E6995-7109-DCA3-8A09-66E29F02BD50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11" name="Google Shape;229;p20">
            <a:extLst>
              <a:ext uri="{FF2B5EF4-FFF2-40B4-BE49-F238E27FC236}">
                <a16:creationId xmlns:a16="http://schemas.microsoft.com/office/drawing/2014/main" id="{95D0AB00-9DA1-0678-AF96-79E9C971CA3C}"/>
              </a:ext>
            </a:extLst>
          </p:cNvPr>
          <p:cNvSpPr txBox="1"/>
          <p:nvPr/>
        </p:nvSpPr>
        <p:spPr>
          <a:xfrm>
            <a:off x="1508948" y="1174399"/>
            <a:ext cx="1441567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Hoà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1555941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42A9F-C3F0-BE79-B5CF-428C675E0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4" r="13113"/>
          <a:stretch/>
        </p:blipFill>
        <p:spPr>
          <a:xfrm>
            <a:off x="3901440" y="1150268"/>
            <a:ext cx="10789919" cy="7960470"/>
          </a:xfrm>
          <a:prstGeom prst="rect">
            <a:avLst/>
          </a:prstGeom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Video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chạy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thử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173329" y="7163599"/>
            <a:ext cx="964552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Ver.SDL</a:t>
            </a:r>
            <a:endParaRPr dirty="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02EF0447-1036-6616-14CD-47F465EC026D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09840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807E6995-7109-DCA3-8A09-66E29F02BD50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6" name="2023-12-15_14-47-42">
            <a:hlinkClick r:id="" action="ppaction://media"/>
            <a:extLst>
              <a:ext uri="{FF2B5EF4-FFF2-40B4-BE49-F238E27FC236}">
                <a16:creationId xmlns:a16="http://schemas.microsoft.com/office/drawing/2014/main" id="{D20FEDA6-281F-416B-DDD5-160E5E415C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89" end="5732"/>
                </p14:media>
              </p:ext>
            </p:extLst>
          </p:nvPr>
        </p:nvPicPr>
        <p:blipFill rotWithShape="1">
          <a:blip r:embed="rId5"/>
          <a:srcRect l="3384" t="3384" r="16096" b="16096"/>
          <a:stretch/>
        </p:blipFill>
        <p:spPr>
          <a:xfrm>
            <a:off x="1248031" y="710015"/>
            <a:ext cx="15791938" cy="88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0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5200" y="-2611296"/>
            <a:ext cx="7673024" cy="1289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5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5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15"/>
          <p:cNvCxnSpPr/>
          <p:nvPr/>
        </p:nvCxnSpPr>
        <p:spPr>
          <a:xfrm>
            <a:off x="9184563" y="1389360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5"/>
          <p:cNvCxnSpPr/>
          <p:nvPr/>
        </p:nvCxnSpPr>
        <p:spPr>
          <a:xfrm>
            <a:off x="9184563" y="2190103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5"/>
          <p:cNvCxnSpPr/>
          <p:nvPr/>
        </p:nvCxnSpPr>
        <p:spPr>
          <a:xfrm>
            <a:off x="9184563" y="2987663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5"/>
          <p:cNvCxnSpPr/>
          <p:nvPr/>
        </p:nvCxnSpPr>
        <p:spPr>
          <a:xfrm>
            <a:off x="9184563" y="3788406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5"/>
          <p:cNvCxnSpPr/>
          <p:nvPr/>
        </p:nvCxnSpPr>
        <p:spPr>
          <a:xfrm>
            <a:off x="9184563" y="4585966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5"/>
          <p:cNvCxnSpPr/>
          <p:nvPr/>
        </p:nvCxnSpPr>
        <p:spPr>
          <a:xfrm>
            <a:off x="9184563" y="5386709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5"/>
          <p:cNvCxnSpPr/>
          <p:nvPr/>
        </p:nvCxnSpPr>
        <p:spPr>
          <a:xfrm>
            <a:off x="9184563" y="6184269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5"/>
          <p:cNvCxnSpPr/>
          <p:nvPr/>
        </p:nvCxnSpPr>
        <p:spPr>
          <a:xfrm>
            <a:off x="9184563" y="6985012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15"/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hững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dirty="0"/>
          </a:p>
        </p:txBody>
      </p:sp>
      <p:sp>
        <p:nvSpPr>
          <p:cNvPr id="135" name="Google Shape;135;p15"/>
          <p:cNvSpPr txBox="1"/>
          <p:nvPr/>
        </p:nvSpPr>
        <p:spPr>
          <a:xfrm>
            <a:off x="14067692" y="177501"/>
            <a:ext cx="375116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lang="en-US" sz="1400" dirty="0">
              <a:solidFill>
                <a:srgbClr val="3F4536"/>
              </a:solidFill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469142" y="9758101"/>
            <a:ext cx="513917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Hanoi University of Science and Technology</a:t>
            </a:r>
            <a:endParaRPr dirty="0"/>
          </a:p>
        </p:txBody>
      </p:sp>
      <p:sp>
        <p:nvSpPr>
          <p:cNvPr id="137" name="Google Shape;137;p15"/>
          <p:cNvSpPr txBox="1"/>
          <p:nvPr/>
        </p:nvSpPr>
        <p:spPr>
          <a:xfrm>
            <a:off x="14906196" y="97581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  <a:endParaRPr dirty="0"/>
          </a:p>
        </p:txBody>
      </p:sp>
      <p:sp>
        <p:nvSpPr>
          <p:cNvPr id="138" name="Google Shape;138;p15"/>
          <p:cNvSpPr txBox="1"/>
          <p:nvPr/>
        </p:nvSpPr>
        <p:spPr>
          <a:xfrm>
            <a:off x="9184563" y="848975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Giới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thiệu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viên</a:t>
            </a:r>
            <a:endParaRPr dirty="0"/>
          </a:p>
        </p:txBody>
      </p:sp>
      <p:sp>
        <p:nvSpPr>
          <p:cNvPr id="139" name="Google Shape;139;p15"/>
          <p:cNvSpPr txBox="1"/>
          <p:nvPr/>
        </p:nvSpPr>
        <p:spPr>
          <a:xfrm>
            <a:off x="17259300" y="889298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9184563" y="1649718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Giới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thiệu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41" name="Google Shape;141;p15"/>
          <p:cNvSpPr txBox="1"/>
          <p:nvPr/>
        </p:nvSpPr>
        <p:spPr>
          <a:xfrm>
            <a:off x="17259300" y="1690041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9912690" y="2416871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43" name="Google Shape;143;p15"/>
          <p:cNvSpPr txBox="1"/>
          <p:nvPr/>
        </p:nvSpPr>
        <p:spPr>
          <a:xfrm>
            <a:off x="17259300" y="2487601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9912690" y="3220102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45" name="Google Shape;145;p15"/>
          <p:cNvSpPr txBox="1"/>
          <p:nvPr/>
        </p:nvSpPr>
        <p:spPr>
          <a:xfrm>
            <a:off x="17259300" y="3288344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9184563" y="4045581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Sơ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chức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259300" y="4085904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9184563" y="4846324"/>
            <a:ext cx="5141301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Sơ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usecase</a:t>
            </a:r>
            <a:endParaRPr lang="en-US" sz="3200" b="1" i="0" u="none" strike="noStrike" cap="none" dirty="0">
              <a:solidFill>
                <a:srgbClr val="3F453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15"/>
          <p:cNvSpPr txBox="1"/>
          <p:nvPr/>
        </p:nvSpPr>
        <p:spPr>
          <a:xfrm>
            <a:off x="17259300" y="4886646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9184563" y="5643884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Phân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nhiệm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vụ</a:t>
            </a:r>
            <a:endParaRPr lang="en-US" sz="3200" dirty="0"/>
          </a:p>
        </p:txBody>
      </p:sp>
      <p:sp>
        <p:nvSpPr>
          <p:cNvPr id="151" name="Google Shape;151;p15"/>
          <p:cNvSpPr txBox="1"/>
          <p:nvPr/>
        </p:nvSpPr>
        <p:spPr>
          <a:xfrm>
            <a:off x="17259300" y="5684206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9184563" y="6444627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Timeline</a:t>
            </a:r>
            <a:endParaRPr dirty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7259300" y="648494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08</a:t>
            </a:r>
            <a:endParaRPr/>
          </a:p>
        </p:txBody>
      </p:sp>
      <p:cxnSp>
        <p:nvCxnSpPr>
          <p:cNvPr id="154" name="Google Shape;154;p15"/>
          <p:cNvCxnSpPr/>
          <p:nvPr/>
        </p:nvCxnSpPr>
        <p:spPr>
          <a:xfrm>
            <a:off x="9184563" y="7820672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15"/>
          <p:cNvCxnSpPr/>
          <p:nvPr/>
        </p:nvCxnSpPr>
        <p:spPr>
          <a:xfrm>
            <a:off x="9184563" y="8618232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15"/>
          <p:cNvSpPr txBox="1"/>
          <p:nvPr/>
        </p:nvSpPr>
        <p:spPr>
          <a:xfrm>
            <a:off x="9184563" y="7280287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Đoạn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video demo</a:t>
            </a:r>
            <a:endParaRPr lang="en-US" sz="3200" dirty="0"/>
          </a:p>
        </p:txBody>
      </p:sp>
      <p:sp>
        <p:nvSpPr>
          <p:cNvPr id="157" name="Google Shape;157;p15"/>
          <p:cNvSpPr txBox="1"/>
          <p:nvPr/>
        </p:nvSpPr>
        <p:spPr>
          <a:xfrm>
            <a:off x="17259300" y="732060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09</a:t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9184563" y="8077847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tham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khảo</a:t>
            </a:r>
            <a:endParaRPr dirty="0"/>
          </a:p>
        </p:txBody>
      </p:sp>
      <p:sp>
        <p:nvSpPr>
          <p:cNvPr id="159" name="Google Shape;159;p15"/>
          <p:cNvSpPr txBox="1"/>
          <p:nvPr/>
        </p:nvSpPr>
        <p:spPr>
          <a:xfrm>
            <a:off x="17259300" y="811816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9184563" y="8878590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Thông tin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liên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lạc</a:t>
            </a:r>
            <a:endParaRPr dirty="0"/>
          </a:p>
        </p:txBody>
      </p:sp>
      <p:sp>
        <p:nvSpPr>
          <p:cNvPr id="161" name="Google Shape;161;p15"/>
          <p:cNvSpPr txBox="1"/>
          <p:nvPr/>
        </p:nvSpPr>
        <p:spPr>
          <a:xfrm>
            <a:off x="17259300" y="8918912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/>
          <p:cNvPicPr preferRelativeResize="0"/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085393" y="1191463"/>
            <a:ext cx="10117214" cy="790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Hằm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bà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lằng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ft.Đào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Việt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Hùng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173329" y="7163599"/>
            <a:ext cx="964552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ác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loại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bảng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55C37-CDAE-08B8-6762-B7E933413540}"/>
              </a:ext>
            </a:extLst>
          </p:cNvPr>
          <p:cNvSpPr txBox="1"/>
          <p:nvPr/>
        </p:nvSpPr>
        <p:spPr>
          <a:xfrm>
            <a:off x="4291181" y="8935271"/>
            <a:ext cx="9705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urses.lumenlearning.com/technicalwriting/chapter/unit-3-using-appropiate-language-and-tone-avoiding-confusing-terms-lecture-2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02EF0447-1036-6616-14CD-47F465EC026D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8824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2" y="674706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PHÂN CÔNG: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F57E0D-C32E-5803-67D0-80B72DCFE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139906"/>
              </p:ext>
            </p:extLst>
          </p:nvPr>
        </p:nvGraphicFramePr>
        <p:xfrm>
          <a:off x="469142" y="2267666"/>
          <a:ext cx="17323310" cy="6968795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173989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6532552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4962497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  <a:gridCol w="2654272">
                  <a:extLst>
                    <a:ext uri="{9D8B030D-6E8A-4147-A177-3AD203B41FA5}">
                      <a16:colId xmlns:a16="http://schemas.microsoft.com/office/drawing/2014/main" val="4126749464"/>
                    </a:ext>
                  </a:extLst>
                </a:gridCol>
              </a:tblGrid>
              <a:tr h="685517"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Nhiệm vụ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Chi tiết nhiệm vụ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latin typeface="Lexend Light" panose="020B0604020202020204" charset="-93"/>
                        </a:rPr>
                        <a:t>Thành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viên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đảm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nhiệm</a:t>
                      </a:r>
                      <a:endParaRPr lang="en-US" sz="29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Trạng thái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>
                          <a:latin typeface="Lexend Light" panose="020B0604020202020204" charset="-93"/>
                        </a:rPr>
                        <a:t>Lựa chọn đề tài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Xác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định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dựa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danh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tham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độ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tạp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…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Cả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nhóm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latin typeface="Lexend Light" panose="020B0604020202020204" charset="-93"/>
                        </a:rPr>
                        <a:t>Hoàn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Phân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tích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hệ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thống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Đưa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ra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Usecase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Thành, 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Hoàn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console.ver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Làm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game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trên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Console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bình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thường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Nguyễn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Duy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100%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chơi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chơi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10%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5944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Đổi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từ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console sang SDL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Đổi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code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console sang SDL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50%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14674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Cập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slide, web,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cáo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Chỉnh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sửa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slide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web up to date,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user manual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 err="1">
                          <a:latin typeface="Lexend Light" panose="020B0604020202020204" charset="-93"/>
                        </a:rPr>
                        <a:t>Tiến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hành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mỗi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có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thay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đổi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678142"/>
                  </a:ext>
                </a:extLst>
              </a:tr>
            </a:tbl>
          </a:graphicData>
        </a:graphic>
      </p:graphicFrame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807E6995-7109-DCA3-8A09-66E29F02BD50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81D1CE-41CC-BF3A-3BBF-C51132AA7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0" y="921996"/>
            <a:ext cx="12948727" cy="8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0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9D6F6-5924-72E3-7CD3-AD700D76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921996"/>
            <a:ext cx="12948727" cy="8461657"/>
          </a:xfrm>
          <a:prstGeom prst="rect">
            <a:avLst/>
          </a:prstGeom>
        </p:spPr>
      </p:pic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2" y="674706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Vấn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tồn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đọng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: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F57E0D-C32E-5803-67D0-80B72DCFE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00476"/>
              </p:ext>
            </p:extLst>
          </p:nvPr>
        </p:nvGraphicFramePr>
        <p:xfrm>
          <a:off x="469142" y="2292657"/>
          <a:ext cx="8491978" cy="709099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008628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7483350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</a:tblGrid>
              <a:tr h="991886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STT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 err="1">
                          <a:latin typeface="Lexend Light" panose="020B0604020202020204" charset="-93"/>
                        </a:rPr>
                        <a:t>Vấn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đề</a:t>
                      </a:r>
                      <a:endParaRPr lang="en-US" sz="29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53432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1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chơi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hoàn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thành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vẫn</a:t>
                      </a:r>
                      <a:r>
                        <a:rPr lang="en-US" sz="2600" baseline="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baseline="0" dirty="0" err="1">
                          <a:latin typeface="Lexend Light" panose="020B0604020202020204" charset="-93"/>
                        </a:rPr>
                        <a:t>là</a:t>
                      </a:r>
                      <a:r>
                        <a:rPr lang="en-US" sz="2600" baseline="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baseline="0" dirty="0" err="1">
                          <a:latin typeface="Lexend Light" panose="020B0604020202020204" charset="-93"/>
                        </a:rPr>
                        <a:t>người</a:t>
                      </a:r>
                      <a:r>
                        <a:rPr lang="en-US" sz="2600" baseline="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baseline="0" dirty="0" err="1">
                          <a:latin typeface="Lexend Light" panose="020B0604020202020204" charset="-93"/>
                        </a:rPr>
                        <a:t>chơi</a:t>
                      </a:r>
                      <a:r>
                        <a:rPr lang="en-US" sz="2600" baseline="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baseline="0" dirty="0" err="1">
                          <a:latin typeface="Lexend Light" panose="020B0604020202020204" charset="-93"/>
                        </a:rPr>
                        <a:t>với</a:t>
                      </a:r>
                      <a:r>
                        <a:rPr lang="en-US" sz="2600" baseline="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baseline="0" dirty="0" err="1">
                          <a:latin typeface="Lexend Light" panose="020B0604020202020204" charset="-93"/>
                        </a:rPr>
                        <a:t>người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53432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2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Chưa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làm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được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màn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hình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khởi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đầu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ver.SDL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53432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3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Chưa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điều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chỉnh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được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lên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thành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4x4, 5x5,….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418355"/>
                  </a:ext>
                </a:extLst>
              </a:tr>
              <a:tr h="149613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4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Document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hoàn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thành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</a:tbl>
          </a:graphicData>
        </a:graphic>
      </p:graphicFrame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F16F949A-3F4A-5E93-EAA0-C6B5915D49BE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7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p27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p27"/>
          <p:cNvCxnSpPr/>
          <p:nvPr/>
        </p:nvCxnSpPr>
        <p:spPr>
          <a:xfrm rot="10800000">
            <a:off x="488193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27"/>
          <p:cNvCxnSpPr/>
          <p:nvPr/>
        </p:nvCxnSpPr>
        <p:spPr>
          <a:xfrm rot="10800000">
            <a:off x="3373462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366;p27"/>
          <p:cNvCxnSpPr/>
          <p:nvPr/>
        </p:nvCxnSpPr>
        <p:spPr>
          <a:xfrm rot="10800000">
            <a:off x="6258731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7" name="Google Shape;367;p27"/>
          <p:cNvCxnSpPr/>
          <p:nvPr/>
        </p:nvCxnSpPr>
        <p:spPr>
          <a:xfrm rot="10800000">
            <a:off x="9144000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368;p27"/>
          <p:cNvCxnSpPr/>
          <p:nvPr/>
        </p:nvCxnSpPr>
        <p:spPr>
          <a:xfrm rot="10800000">
            <a:off x="12029269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27"/>
          <p:cNvCxnSpPr/>
          <p:nvPr/>
        </p:nvCxnSpPr>
        <p:spPr>
          <a:xfrm rot="10800000">
            <a:off x="14914538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27"/>
          <p:cNvCxnSpPr/>
          <p:nvPr/>
        </p:nvCxnSpPr>
        <p:spPr>
          <a:xfrm rot="10800000">
            <a:off x="17799807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1" name="Google Shape;371;p27"/>
          <p:cNvGrpSpPr/>
          <p:nvPr/>
        </p:nvGrpSpPr>
        <p:grpSpPr>
          <a:xfrm>
            <a:off x="507243" y="3045000"/>
            <a:ext cx="17311615" cy="3230763"/>
            <a:chOff x="0" y="-38100"/>
            <a:chExt cx="4559438" cy="850900"/>
          </a:xfrm>
        </p:grpSpPr>
        <p:sp>
          <p:nvSpPr>
            <p:cNvPr id="372" name="Google Shape;372;p27"/>
            <p:cNvSpPr/>
            <p:nvPr/>
          </p:nvSpPr>
          <p:spPr>
            <a:xfrm>
              <a:off x="0" y="0"/>
              <a:ext cx="4559438" cy="392916"/>
            </a:xfrm>
            <a:custGeom>
              <a:avLst/>
              <a:gdLst/>
              <a:ahLst/>
              <a:cxnLst/>
              <a:rect l="l" t="t" r="r" b="b"/>
              <a:pathLst>
                <a:path w="4559438" h="392916" extrusionOk="0">
                  <a:moveTo>
                    <a:pt x="0" y="0"/>
                  </a:moveTo>
                  <a:lnTo>
                    <a:pt x="4559438" y="0"/>
                  </a:lnTo>
                  <a:lnTo>
                    <a:pt x="4559438" y="392916"/>
                  </a:lnTo>
                  <a:lnTo>
                    <a:pt x="0" y="392916"/>
                  </a:lnTo>
                  <a:close/>
                </a:path>
              </a:pathLst>
            </a:custGeom>
            <a:solidFill>
              <a:srgbClr val="3F453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7"/>
          <p:cNvSpPr txBox="1"/>
          <p:nvPr/>
        </p:nvSpPr>
        <p:spPr>
          <a:xfrm>
            <a:off x="469143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TIMELINE</a:t>
            </a:r>
            <a:endParaRPr dirty="0"/>
          </a:p>
        </p:txBody>
      </p:sp>
      <p:sp>
        <p:nvSpPr>
          <p:cNvPr id="385" name="Google Shape;385;p27"/>
          <p:cNvSpPr txBox="1"/>
          <p:nvPr/>
        </p:nvSpPr>
        <p:spPr>
          <a:xfrm>
            <a:off x="594560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1-9</a:t>
            </a:r>
            <a:endParaRPr dirty="0"/>
          </a:p>
        </p:txBody>
      </p:sp>
      <p:sp>
        <p:nvSpPr>
          <p:cNvPr id="386" name="Google Shape;386;p27"/>
          <p:cNvSpPr txBox="1"/>
          <p:nvPr/>
        </p:nvSpPr>
        <p:spPr>
          <a:xfrm>
            <a:off x="3478237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10</a:t>
            </a:r>
            <a:endParaRPr dirty="0"/>
          </a:p>
        </p:txBody>
      </p:sp>
      <p:sp>
        <p:nvSpPr>
          <p:cNvPr id="387" name="Google Shape;387;p27"/>
          <p:cNvSpPr txBox="1"/>
          <p:nvPr/>
        </p:nvSpPr>
        <p:spPr>
          <a:xfrm>
            <a:off x="6363506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11-12</a:t>
            </a:r>
            <a:endParaRPr dirty="0"/>
          </a:p>
        </p:txBody>
      </p:sp>
      <p:sp>
        <p:nvSpPr>
          <p:cNvPr id="388" name="Google Shape;388;p27"/>
          <p:cNvSpPr txBox="1"/>
          <p:nvPr/>
        </p:nvSpPr>
        <p:spPr>
          <a:xfrm>
            <a:off x="9247183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13</a:t>
            </a:r>
            <a:endParaRPr dirty="0"/>
          </a:p>
        </p:txBody>
      </p:sp>
      <p:sp>
        <p:nvSpPr>
          <p:cNvPr id="389" name="Google Shape;389;p27"/>
          <p:cNvSpPr txBox="1"/>
          <p:nvPr/>
        </p:nvSpPr>
        <p:spPr>
          <a:xfrm>
            <a:off x="12143569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14</a:t>
            </a:r>
            <a:endParaRPr dirty="0"/>
          </a:p>
        </p:txBody>
      </p:sp>
      <p:sp>
        <p:nvSpPr>
          <p:cNvPr id="390" name="Google Shape;390;p27"/>
          <p:cNvSpPr txBox="1"/>
          <p:nvPr/>
        </p:nvSpPr>
        <p:spPr>
          <a:xfrm>
            <a:off x="15027246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15+</a:t>
            </a:r>
            <a:endParaRPr dirty="0"/>
          </a:p>
        </p:txBody>
      </p:sp>
      <p:cxnSp>
        <p:nvCxnSpPr>
          <p:cNvPr id="391" name="Google Shape;391;p27"/>
          <p:cNvCxnSpPr/>
          <p:nvPr/>
        </p:nvCxnSpPr>
        <p:spPr>
          <a:xfrm rot="10800000">
            <a:off x="3373462" y="3187455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27"/>
          <p:cNvCxnSpPr/>
          <p:nvPr/>
        </p:nvCxnSpPr>
        <p:spPr>
          <a:xfrm rot="10800000">
            <a:off x="6258731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27"/>
          <p:cNvCxnSpPr/>
          <p:nvPr/>
        </p:nvCxnSpPr>
        <p:spPr>
          <a:xfrm rot="10800000">
            <a:off x="9144000" y="3187455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27"/>
          <p:cNvCxnSpPr/>
          <p:nvPr/>
        </p:nvCxnSpPr>
        <p:spPr>
          <a:xfrm rot="10800000">
            <a:off x="12029269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27"/>
          <p:cNvCxnSpPr/>
          <p:nvPr/>
        </p:nvCxnSpPr>
        <p:spPr>
          <a:xfrm rot="10800000">
            <a:off x="14914538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7"/>
          <p:cNvSpPr txBox="1"/>
          <p:nvPr/>
        </p:nvSpPr>
        <p:spPr>
          <a:xfrm>
            <a:off x="594560" y="5062514"/>
            <a:ext cx="2672535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Chìm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đắm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project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cũ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cùng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lúc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nuôi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dưỡng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ý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tưởng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project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mới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 dirty="0"/>
          </a:p>
        </p:txBody>
      </p:sp>
      <p:sp>
        <p:nvSpPr>
          <p:cNvPr id="397" name="Google Shape;397;p27"/>
          <p:cNvSpPr txBox="1"/>
          <p:nvPr/>
        </p:nvSpPr>
        <p:spPr>
          <a:xfrm>
            <a:off x="3479829" y="5062514"/>
            <a:ext cx="2672535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Khủng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hoảng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quyết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định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đổi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sang project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mới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800" dirty="0"/>
          </a:p>
        </p:txBody>
      </p:sp>
      <p:sp>
        <p:nvSpPr>
          <p:cNvPr id="398" name="Google Shape;398;p27"/>
          <p:cNvSpPr txBox="1"/>
          <p:nvPr/>
        </p:nvSpPr>
        <p:spPr>
          <a:xfrm>
            <a:off x="6361914" y="5062514"/>
            <a:ext cx="2672535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mềm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trên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console,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tìm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hiểu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đổ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sang SDL</a:t>
            </a:r>
            <a:endParaRPr sz="1800" dirty="0"/>
          </a:p>
        </p:txBody>
      </p:sp>
      <p:sp>
        <p:nvSpPr>
          <p:cNvPr id="399" name="Google Shape;399;p27"/>
          <p:cNvSpPr txBox="1"/>
          <p:nvPr/>
        </p:nvSpPr>
        <p:spPr>
          <a:xfrm>
            <a:off x="9247183" y="5062514"/>
            <a:ext cx="2672535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nốt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chuyển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đổi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sang SDL,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bắt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đầu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viết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document</a:t>
            </a:r>
            <a:endParaRPr sz="1800" dirty="0"/>
          </a:p>
        </p:txBody>
      </p:sp>
      <p:sp>
        <p:nvSpPr>
          <p:cNvPr id="400" name="Google Shape;400;p27"/>
          <p:cNvSpPr txBox="1"/>
          <p:nvPr/>
        </p:nvSpPr>
        <p:spPr>
          <a:xfrm>
            <a:off x="12143569" y="5062514"/>
            <a:ext cx="2672535" cy="168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document,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slide</a:t>
            </a:r>
            <a:endParaRPr sz="1800" dirty="0"/>
          </a:p>
        </p:txBody>
      </p:sp>
      <p:sp>
        <p:nvSpPr>
          <p:cNvPr id="401" name="Google Shape;401;p27"/>
          <p:cNvSpPr txBox="1"/>
          <p:nvPr/>
        </p:nvSpPr>
        <p:spPr>
          <a:xfrm>
            <a:off x="15028838" y="5062514"/>
            <a:ext cx="2672535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cuối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kỳ</a:t>
            </a:r>
            <a:endParaRPr sz="1800"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AA481579-9B66-F31A-36AB-D44EDEF138E8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F49DD408-B6F5-8C06-258E-124BC76AFAE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E6E0FC77-BF91-6DED-CA84-9EF137DAB20D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C5E91BA2-DFFE-4875-494F-5E9668405770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3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THẢM KHẢO:</a:t>
            </a:r>
            <a:endParaRPr dirty="0"/>
          </a:p>
        </p:txBody>
      </p: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F3975D3D-837B-902E-EE39-BB01EBD7F2BA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5C2F68A5-39F9-E24C-0153-FACF28D234D1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F5CAF297-77D2-1E34-AF11-C2BC011EC4C4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F65A6F11-F5D4-B1CE-4C1C-889F5A755D16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A70738-C9CB-B4EF-7147-72CEBA1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031810"/>
              </p:ext>
            </p:extLst>
          </p:nvPr>
        </p:nvGraphicFramePr>
        <p:xfrm>
          <a:off x="469143" y="2663157"/>
          <a:ext cx="17349714" cy="654193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07258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8031480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8110976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</a:tblGrid>
              <a:tr h="685517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STT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err="1">
                          <a:latin typeface="Lexend Light" panose="020B0604020202020204" charset="-93"/>
                        </a:rPr>
                        <a:t>Nội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dung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Link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1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sử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dụng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thư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viện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SDL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3"/>
                        </a:rPr>
                        <a:t>https://wiki.libsdl.org/SDL2/FrontPage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4"/>
                        </a:rPr>
                        <a:t>https://glusoft.com/sdl2-tutorials/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2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Usecase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chuẩn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UML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5"/>
                        </a:rPr>
                        <a:t>https://www.geeksforgeeks.org/unified-modeling-language-uml-introduction/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6"/>
                        </a:rPr>
                        <a:t>https://users.soict.hust.edu.vn/trungtt/uploads/slides/OOP_Bai13(vi).pdf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7"/>
                        </a:rPr>
                        <a:t>https://viblo.asia/p/bieu-do-lop-uml-Az45bDaVZxY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3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Tìm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hiểu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Tic-tac-toe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8"/>
                        </a:rPr>
                        <a:t>https://playtictactoe.org/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9"/>
                        </a:rPr>
                        <a:t>https://ja.wikipedia.org/wiki/%E4%B8%89%E7%9B%AE%E4%B8%A6%E3%81%B9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4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Computer move –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nước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10"/>
                        </a:rPr>
                        <a:t>https://www.javatpoint.com/tic-tac-toe-in-cpp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11"/>
                        </a:rPr>
                        <a:t>https://youtu.be/KrH1qNVYKO0?si=_DQfNLMqNyzfiG3g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59449"/>
                  </a:ext>
                </a:extLst>
              </a:tr>
            </a:tbl>
          </a:graphicData>
        </a:graphic>
      </p:graphicFrame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DA0850FB-E453-E954-2DD6-1382BF24075C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3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73A772-0D65-1CBF-B637-96DC1301B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" r="22899" b="-355"/>
          <a:stretch/>
        </p:blipFill>
        <p:spPr>
          <a:xfrm>
            <a:off x="3638113" y="1480850"/>
            <a:ext cx="11011773" cy="73252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EA962C-53C7-5C86-46C3-FCCCEE9870C3}"/>
              </a:ext>
            </a:extLst>
          </p:cNvPr>
          <p:cNvSpPr/>
          <p:nvPr/>
        </p:nvSpPr>
        <p:spPr>
          <a:xfrm>
            <a:off x="3638113" y="1480850"/>
            <a:ext cx="11011773" cy="73252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DEMO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173329" y="7163599"/>
            <a:ext cx="964552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VIDEO</a:t>
            </a:r>
            <a:endParaRPr dirty="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30DF8290-1594-C4AE-E3B2-12EBAB9E78D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9650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1" y="-1588220"/>
            <a:ext cx="9144000" cy="1369923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/>
          <p:nvPr/>
        </p:nvSpPr>
        <p:spPr>
          <a:xfrm>
            <a:off x="861159" y="4012440"/>
            <a:ext cx="210121" cy="300173"/>
          </a:xfrm>
          <a:custGeom>
            <a:avLst/>
            <a:gdLst/>
            <a:ahLst/>
            <a:cxnLst/>
            <a:rect l="l" t="t" r="r" b="b"/>
            <a:pathLst>
              <a:path w="210121" h="300173" extrusionOk="0">
                <a:moveTo>
                  <a:pt x="0" y="0"/>
                </a:moveTo>
                <a:lnTo>
                  <a:pt x="210121" y="0"/>
                </a:lnTo>
                <a:lnTo>
                  <a:pt x="210121" y="300174"/>
                </a:lnTo>
                <a:lnTo>
                  <a:pt x="0" y="300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3" name="Google Shape;433;p30"/>
          <p:cNvSpPr/>
          <p:nvPr/>
        </p:nvSpPr>
        <p:spPr>
          <a:xfrm>
            <a:off x="834536" y="4964007"/>
            <a:ext cx="263367" cy="263367"/>
          </a:xfrm>
          <a:custGeom>
            <a:avLst/>
            <a:gdLst/>
            <a:ahLst/>
            <a:cxnLst/>
            <a:rect l="l" t="t" r="r" b="b"/>
            <a:pathLst>
              <a:path w="263367" h="263367" extrusionOk="0">
                <a:moveTo>
                  <a:pt x="0" y="0"/>
                </a:moveTo>
                <a:lnTo>
                  <a:pt x="263367" y="0"/>
                </a:lnTo>
                <a:lnTo>
                  <a:pt x="263367" y="263367"/>
                </a:lnTo>
                <a:lnTo>
                  <a:pt x="0" y="26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4" name="Google Shape;434;p30"/>
          <p:cNvSpPr/>
          <p:nvPr/>
        </p:nvSpPr>
        <p:spPr>
          <a:xfrm>
            <a:off x="843155" y="5914002"/>
            <a:ext cx="246129" cy="169214"/>
          </a:xfrm>
          <a:custGeom>
            <a:avLst/>
            <a:gdLst/>
            <a:ahLst/>
            <a:cxnLst/>
            <a:rect l="l" t="t" r="r" b="b"/>
            <a:pathLst>
              <a:path w="246129" h="169214" extrusionOk="0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5" name="Google Shape;435;p30"/>
          <p:cNvSpPr/>
          <p:nvPr/>
        </p:nvSpPr>
        <p:spPr>
          <a:xfrm>
            <a:off x="829702" y="7657681"/>
            <a:ext cx="273035" cy="273035"/>
          </a:xfrm>
          <a:custGeom>
            <a:avLst/>
            <a:gdLst/>
            <a:ahLst/>
            <a:cxnLst/>
            <a:rect l="l" t="t" r="r" b="b"/>
            <a:pathLst>
              <a:path w="273035" h="273035" extrusionOk="0">
                <a:moveTo>
                  <a:pt x="0" y="0"/>
                </a:moveTo>
                <a:lnTo>
                  <a:pt x="273035" y="0"/>
                </a:lnTo>
                <a:lnTo>
                  <a:pt x="273035" y="273036"/>
                </a:lnTo>
                <a:lnTo>
                  <a:pt x="0" y="273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6" name="Google Shape;436;p30"/>
          <p:cNvSpPr/>
          <p:nvPr/>
        </p:nvSpPr>
        <p:spPr>
          <a:xfrm>
            <a:off x="811844" y="6750960"/>
            <a:ext cx="308750" cy="277875"/>
          </a:xfrm>
          <a:custGeom>
            <a:avLst/>
            <a:gdLst/>
            <a:ahLst/>
            <a:cxnLst/>
            <a:rect l="l" t="t" r="r" b="b"/>
            <a:pathLst>
              <a:path w="308750" h="277875" extrusionOk="0">
                <a:moveTo>
                  <a:pt x="0" y="0"/>
                </a:moveTo>
                <a:lnTo>
                  <a:pt x="308750" y="0"/>
                </a:lnTo>
                <a:lnTo>
                  <a:pt x="308750" y="277875"/>
                </a:lnTo>
                <a:lnTo>
                  <a:pt x="0" y="277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437" name="Google Shape;437;p3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3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30"/>
          <p:cNvSpPr txBox="1"/>
          <p:nvPr/>
        </p:nvSpPr>
        <p:spPr>
          <a:xfrm>
            <a:off x="469143" y="2126490"/>
            <a:ext cx="81153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Liên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lạc</a:t>
            </a:r>
            <a:endParaRPr dirty="0"/>
          </a:p>
        </p:txBody>
      </p:sp>
      <p:sp>
        <p:nvSpPr>
          <p:cNvPr id="440" name="Google Shape;440;p30"/>
          <p:cNvSpPr txBox="1"/>
          <p:nvPr/>
        </p:nvSpPr>
        <p:spPr>
          <a:xfrm>
            <a:off x="1499278" y="3990759"/>
            <a:ext cx="5801458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ET-E9 Embedded &amp; IoT K66</a:t>
            </a:r>
            <a:endParaRPr dirty="0"/>
          </a:p>
        </p:txBody>
      </p:sp>
      <p:sp>
        <p:nvSpPr>
          <p:cNvPr id="441" name="Google Shape;441;p30"/>
          <p:cNvSpPr txBox="1"/>
          <p:nvPr/>
        </p:nvSpPr>
        <p:spPr>
          <a:xfrm>
            <a:off x="1499278" y="4916382"/>
            <a:ext cx="489295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thì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ghi</a:t>
            </a:r>
            <a:endParaRPr dirty="0"/>
          </a:p>
        </p:txBody>
      </p:sp>
      <p:sp>
        <p:nvSpPr>
          <p:cNvPr id="442" name="Google Shape;442;p30"/>
          <p:cNvSpPr txBox="1"/>
          <p:nvPr/>
        </p:nvSpPr>
        <p:spPr>
          <a:xfrm>
            <a:off x="1499278" y="5804941"/>
            <a:ext cx="489295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100" dirty="0">
                <a:latin typeface="DM Sans" pitchFamily="2" charset="0"/>
              </a:rPr>
              <a:t>thanh.tb213731@sis.hust.edu.vn</a:t>
            </a:r>
            <a:endParaRPr sz="2100" dirty="0"/>
          </a:p>
        </p:txBody>
      </p:sp>
      <p:sp>
        <p:nvSpPr>
          <p:cNvPr id="443" name="Google Shape;443;p30"/>
          <p:cNvSpPr txBox="1"/>
          <p:nvPr/>
        </p:nvSpPr>
        <p:spPr>
          <a:xfrm>
            <a:off x="1499278" y="7586587"/>
            <a:ext cx="4892954" cy="12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https://bmeelearning.wordpress.com/2023/11/29/20231-et2031-145502-nhom-19-tictactoe/</a:t>
            </a:r>
            <a:endParaRPr dirty="0"/>
          </a:p>
        </p:txBody>
      </p:sp>
      <p:sp>
        <p:nvSpPr>
          <p:cNvPr id="444" name="Google Shape;444;p30"/>
          <p:cNvSpPr txBox="1"/>
          <p:nvPr/>
        </p:nvSpPr>
        <p:spPr>
          <a:xfrm>
            <a:off x="1499278" y="6682285"/>
            <a:ext cx="489295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</a:t>
            </a:r>
            <a:r>
              <a:rPr lang="en-US" sz="21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Khaivanhungnguoibanwastaken</a:t>
            </a:r>
            <a:endParaRPr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9DBDDB77-0E9D-F9E5-EF5D-BD67913E3A4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F6263C5A-626E-4D4B-B7E8-58027B03BD67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D82F9BA1-0219-F478-1B70-31F8507A2CC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8311FBF2-51D1-36DF-76DA-60FF6602C5A4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0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wooden tiles with letters&#10;&#10;Description automatically generated">
            <a:extLst>
              <a:ext uri="{FF2B5EF4-FFF2-40B4-BE49-F238E27FC236}">
                <a16:creationId xmlns:a16="http://schemas.microsoft.com/office/drawing/2014/main" id="{04620CE5-BB2B-2160-6329-95A919A42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4338" b="34415"/>
          <a:stretch/>
        </p:blipFill>
        <p:spPr>
          <a:xfrm>
            <a:off x="469142" y="760775"/>
            <a:ext cx="17349706" cy="3625468"/>
          </a:xfrm>
          <a:prstGeom prst="rect">
            <a:avLst/>
          </a:prstGeom>
        </p:spPr>
      </p:pic>
      <p:pic>
        <p:nvPicPr>
          <p:cNvPr id="454" name="Google Shape;4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50" y="5900756"/>
            <a:ext cx="6025475" cy="1509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31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31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31"/>
          <p:cNvSpPr txBox="1"/>
          <p:nvPr/>
        </p:nvSpPr>
        <p:spPr>
          <a:xfrm>
            <a:off x="469143" y="4547235"/>
            <a:ext cx="1285296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Đơn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vị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trợ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:</a:t>
            </a:r>
            <a:endParaRPr dirty="0"/>
          </a:p>
        </p:txBody>
      </p:sp>
      <p:sp>
        <p:nvSpPr>
          <p:cNvPr id="4" name="Google Shape;457;p31">
            <a:extLst>
              <a:ext uri="{FF2B5EF4-FFF2-40B4-BE49-F238E27FC236}">
                <a16:creationId xmlns:a16="http://schemas.microsoft.com/office/drawing/2014/main" id="{81F7A41D-F099-063C-6A03-A1E2F796E23C}"/>
              </a:ext>
            </a:extLst>
          </p:cNvPr>
          <p:cNvSpPr txBox="1"/>
          <p:nvPr/>
        </p:nvSpPr>
        <p:spPr>
          <a:xfrm>
            <a:off x="469142" y="7282604"/>
            <a:ext cx="17349706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Cảm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ơn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mọi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lắng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nghe</a:t>
            </a:r>
            <a:endParaRPr dirty="0"/>
          </a:p>
        </p:txBody>
      </p: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B2E9D757-78EA-4707-D373-88C93D68A1E2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B29EDE8E-4BBA-7DAD-89F4-79701E42B254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F7C438D8-676E-E6E8-23F8-F0D94224CB3B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EA5744AE-F665-7BC8-3045-291027137EF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4881554" y="881054"/>
            <a:ext cx="8524892" cy="8524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6"/>
          <p:cNvSpPr txBox="1"/>
          <p:nvPr/>
        </p:nvSpPr>
        <p:spPr>
          <a:xfrm>
            <a:off x="469143" y="981075"/>
            <a:ext cx="1511786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Giới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thiệu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thành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viên</a:t>
            </a:r>
            <a:endParaRPr dirty="0"/>
          </a:p>
        </p:txBody>
      </p:sp>
      <p:sp>
        <p:nvSpPr>
          <p:cNvPr id="174" name="Google Shape;174;p16"/>
          <p:cNvSpPr txBox="1"/>
          <p:nvPr/>
        </p:nvSpPr>
        <p:spPr>
          <a:xfrm>
            <a:off x="2602523" y="7489646"/>
            <a:ext cx="15216335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Thiếu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giợi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viền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thanh</a:t>
            </a:r>
            <a:endParaRPr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7DD59A42-3158-ACC9-A885-86F60864378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16D2578E-B293-6B2D-BD81-EEBF33B23F9B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0F9D196A-1AF9-3EEF-572A-5BA55688A861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4812002D-468B-7466-A340-DD5396146998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D7F5D8-FF40-B26F-9561-971992F31B91}"/>
              </a:ext>
            </a:extLst>
          </p:cNvPr>
          <p:cNvGrpSpPr/>
          <p:nvPr/>
        </p:nvGrpSpPr>
        <p:grpSpPr>
          <a:xfrm>
            <a:off x="469133" y="3334856"/>
            <a:ext cx="17349715" cy="6353638"/>
            <a:chOff x="469133" y="3334856"/>
            <a:chExt cx="17349715" cy="63536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EB1D2D-402A-228C-75D6-A2ABB955B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878" t="2395" r="453"/>
            <a:stretch/>
          </p:blipFill>
          <p:spPr>
            <a:xfrm>
              <a:off x="469133" y="3334856"/>
              <a:ext cx="17349715" cy="63536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68C30D-B7CA-66EE-C66F-C46FA612DED3}"/>
                </a:ext>
              </a:extLst>
            </p:cNvPr>
            <p:cNvSpPr/>
            <p:nvPr/>
          </p:nvSpPr>
          <p:spPr>
            <a:xfrm>
              <a:off x="10469879" y="6974533"/>
              <a:ext cx="914401" cy="908538"/>
            </a:xfrm>
            <a:prstGeom prst="rect">
              <a:avLst/>
            </a:prstGeom>
            <a:solidFill>
              <a:srgbClr val="008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/>
                <a:t>pj</a:t>
              </a:r>
              <a:endParaRPr lang="en-US" sz="5400" dirty="0"/>
            </a:p>
          </p:txBody>
        </p:sp>
      </p:grpSp>
      <p:cxnSp>
        <p:nvCxnSpPr>
          <p:cNvPr id="180" name="Google Shape;180;p1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17"/>
          <p:cNvSpPr txBox="1"/>
          <p:nvPr/>
        </p:nvSpPr>
        <p:spPr>
          <a:xfrm>
            <a:off x="1028700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 VÀ NHỮNG NGƯỜI BẠN</a:t>
            </a:r>
            <a:endParaRPr dirty="0"/>
          </a:p>
        </p:txBody>
      </p:sp>
      <p:sp>
        <p:nvSpPr>
          <p:cNvPr id="183" name="Google Shape;183;p17"/>
          <p:cNvSpPr txBox="1"/>
          <p:nvPr/>
        </p:nvSpPr>
        <p:spPr>
          <a:xfrm>
            <a:off x="1365337" y="2428875"/>
            <a:ext cx="15557326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Nơi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tinh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hoa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hội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tụ</a:t>
            </a:r>
            <a:endParaRPr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F9DA311E-2C5B-2297-136E-B8B7C9917BAC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29B74236-5B8C-5848-E278-214D39567C31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87A137B6-123A-62E5-9451-F6F000FB12B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9349971F-13BA-8A4B-8D58-7EF3F84363B4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406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Leader ?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Phạm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Hữu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Quang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Khải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Trưởng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nhóm</a:t>
            </a:r>
            <a:r>
              <a:rPr lang="en-US" sz="2600" dirty="0">
                <a:latin typeface="DM Sans" pitchFamily="2" charset="0"/>
              </a:rPr>
              <a:t>:</a:t>
            </a: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Định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hướng</a:t>
            </a:r>
            <a:r>
              <a:rPr lang="en-US" sz="2600" dirty="0">
                <a:latin typeface="DM Sans" pitchFamily="2" charset="0"/>
              </a:rPr>
              <a:t>: Vi </a:t>
            </a:r>
            <a:r>
              <a:rPr lang="en-US" sz="2600" dirty="0" err="1">
                <a:latin typeface="DM Sans" pitchFamily="2" charset="0"/>
              </a:rPr>
              <a:t>xử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lý</a:t>
            </a:r>
            <a:r>
              <a:rPr lang="en-US" sz="2600" dirty="0">
                <a:latin typeface="DM Sans" pitchFamily="2" charset="0"/>
              </a:rPr>
              <a:t> (</a:t>
            </a:r>
            <a:r>
              <a:rPr lang="en-US" sz="2600" dirty="0" err="1">
                <a:latin typeface="DM Sans" pitchFamily="2" charset="0"/>
              </a:rPr>
              <a:t>tương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tự</a:t>
            </a:r>
            <a:r>
              <a:rPr lang="en-US" sz="2600" dirty="0">
                <a:latin typeface="DM Sans" pitchFamily="2" charset="0"/>
              </a:rPr>
              <a:t> &amp; </a:t>
            </a:r>
            <a:r>
              <a:rPr lang="en-US" sz="2600" dirty="0" err="1">
                <a:latin typeface="DM Sans" pitchFamily="2" charset="0"/>
              </a:rPr>
              <a:t>số</a:t>
            </a:r>
            <a:r>
              <a:rPr lang="en-US" sz="2600" dirty="0">
                <a:latin typeface="DM Sans" pitchFamily="2" charset="0"/>
              </a:rPr>
              <a:t>)</a:t>
            </a: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Kỹ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năng</a:t>
            </a:r>
            <a:r>
              <a:rPr lang="en-US" sz="2600" dirty="0">
                <a:latin typeface="DM Sans" pitchFamily="2" charset="0"/>
              </a:rPr>
              <a:t>: </a:t>
            </a:r>
            <a:r>
              <a:rPr lang="en-US" sz="2600" dirty="0" err="1">
                <a:latin typeface="DM Sans" pitchFamily="2" charset="0"/>
              </a:rPr>
              <a:t>phân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tích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khách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hàng</a:t>
            </a:r>
            <a:r>
              <a:rPr lang="en-US" sz="2600" dirty="0">
                <a:latin typeface="DM Sans" pitchFamily="2" charset="0"/>
              </a:rPr>
              <a:t>, C/C++</a:t>
            </a:r>
          </a:p>
          <a:p>
            <a:pPr marL="0" indent="0">
              <a:buNone/>
            </a:pPr>
            <a:r>
              <a:rPr lang="en-US" sz="2600" dirty="0">
                <a:latin typeface="DM Sans" pitchFamily="2" charset="0"/>
              </a:rPr>
              <a:t>Mail: </a:t>
            </a:r>
            <a:r>
              <a:rPr lang="en-US" sz="2600" u="sng" dirty="0">
                <a:solidFill>
                  <a:srgbClr val="0563C1"/>
                </a:solidFill>
                <a:latin typeface="DM Sans" pitchFamily="2" charset="0"/>
                <a:hlinkClick r:id="rId3"/>
              </a:rPr>
              <a:t>khai.phq210461@sis.hust.edu.vn</a:t>
            </a:r>
            <a:endParaRPr lang="en-US" sz="2600" u="sng" dirty="0">
              <a:solidFill>
                <a:srgbClr val="0563C1"/>
              </a:solidFill>
              <a:latin typeface="DM San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96476-6038-54FC-B0B4-C8D227481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94" t="18733" r="2194" b="6149"/>
          <a:stretch/>
        </p:blipFill>
        <p:spPr>
          <a:xfrm>
            <a:off x="469143" y="605098"/>
            <a:ext cx="9045928" cy="9045928"/>
          </a:xfrm>
          <a:prstGeom prst="rect">
            <a:avLst/>
          </a:prstGeom>
        </p:spPr>
      </p:pic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973F93F9-07C2-45F9-0CEC-85C2819069E2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F8E4F247-65D9-6149-4FB0-06F75C36573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FC184B4E-5625-2EEE-1EF7-9EFBB2A2A39E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97FC3621-4E28-8F53-0D5C-2B372990F920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5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031EC-EC4A-B632-4BCF-A7B45E607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93" t="27032" r="5993" b="-2032"/>
          <a:stretch/>
        </p:blipFill>
        <p:spPr>
          <a:xfrm>
            <a:off x="211015" y="631714"/>
            <a:ext cx="9304056" cy="9304056"/>
          </a:xfrm>
          <a:prstGeom prst="rect">
            <a:avLst/>
          </a:prstGeom>
        </p:spPr>
      </p:pic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406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Member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Nguyễn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Duy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Nhật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Quang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Thành viên: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Định hướng: VSE – kỹ sư cầu nối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Kỹ năng: Code C/C++, Ltspice, Altium, Latex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Mail: quang.ndn213727@sis.hust.edu.vn</a:t>
            </a:r>
          </a:p>
        </p:txBody>
      </p:sp>
      <p:sp>
        <p:nvSpPr>
          <p:cNvPr id="4" name="Google Shape;91;p13">
            <a:extLst>
              <a:ext uri="{FF2B5EF4-FFF2-40B4-BE49-F238E27FC236}">
                <a16:creationId xmlns:a16="http://schemas.microsoft.com/office/drawing/2014/main" id="{4BDF6B9C-2B44-9A39-3488-362BEEB5D49C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A0323D5C-B8A5-45E9-384F-AFCBA2F5BDC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5;p13">
            <a:extLst>
              <a:ext uri="{FF2B5EF4-FFF2-40B4-BE49-F238E27FC236}">
                <a16:creationId xmlns:a16="http://schemas.microsoft.com/office/drawing/2014/main" id="{20EE1842-8CC2-9B47-469C-25D22534EDD5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7C9B43D5-ECE8-35C5-49CE-2BCC535588F8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85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284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Member ?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Trần Bá Thành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Thành viên </a:t>
            </a:r>
            <a:r>
              <a:rPr lang="en-US" sz="2600" dirty="0">
                <a:latin typeface="DM Sans" pitchFamily="2" charset="0"/>
              </a:rPr>
              <a:t>?</a:t>
            </a:r>
            <a:r>
              <a:rPr lang="vi-VN" sz="2600" dirty="0">
                <a:latin typeface="DM Sans" pitchFamily="2" charset="0"/>
              </a:rPr>
              <a:t>: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Định hướng: </a:t>
            </a:r>
            <a:r>
              <a:rPr lang="en-US" sz="2600" dirty="0" err="1">
                <a:latin typeface="DM Sans" pitchFamily="2" charset="0"/>
              </a:rPr>
              <a:t>Lập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trình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phần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mềm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nhúng</a:t>
            </a:r>
            <a:endParaRPr lang="vi-VN" sz="26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Kỹ năng: Lập trình nhúng C/C++, As</a:t>
            </a:r>
            <a:r>
              <a:rPr lang="en-US" sz="2600" dirty="0" err="1">
                <a:latin typeface="DM Sans" pitchFamily="2" charset="0"/>
              </a:rPr>
              <a:t>sembly</a:t>
            </a:r>
            <a:r>
              <a:rPr lang="en-US" sz="2600" dirty="0">
                <a:latin typeface="DM Sans" pitchFamily="2" charset="0"/>
              </a:rPr>
              <a:t>,</a:t>
            </a:r>
            <a:r>
              <a:rPr lang="vi-VN" sz="2600" dirty="0">
                <a:latin typeface="DM Sans" pitchFamily="2" charset="0"/>
              </a:rPr>
              <a:t> LTSipce, Altium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Mail: thanh.tb213731@sis.hust.edu.vn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36D7B3E4-1B55-F2C5-278D-37B50FD9F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t="5538" r="7216" b="5000"/>
          <a:stretch/>
        </p:blipFill>
        <p:spPr bwMode="auto">
          <a:xfrm>
            <a:off x="469142" y="687900"/>
            <a:ext cx="8922980" cy="89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754D88F1-2F5C-B480-4E75-FEA81674D8D3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897E4569-79E1-892A-B009-CAB6E56B9B6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942AA83E-2017-EC65-BE0D-0B97B2E003C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55BA1144-070B-2A7E-7127-49AFDC08217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43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 descr="Metal tic-tac-toe game pieces"/>
          <p:cNvPicPr preferRelativeResize="0"/>
          <p:nvPr/>
        </p:nvPicPr>
        <p:blipFill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92269" y="1352727"/>
            <a:ext cx="10103480" cy="7582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9" y="1174399"/>
            <a:ext cx="704420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Giới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thiệu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9726097" y="7163599"/>
            <a:ext cx="809276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PROJECTS</a:t>
            </a:r>
            <a:endParaRPr lang="en-US"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C49890FE-92A7-769C-1E2E-51239C74EB1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8D55BE4C-9B05-2537-CBE1-5CC4A6132BD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5BFD456A-5A6A-E54A-3AA6-6A3AB3E82883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8998DE33-6D7C-4568-F888-7CCB16FD8636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85525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8"/>
          <p:cNvPicPr preferRelativeResize="0"/>
          <p:nvPr/>
        </p:nvPicPr>
        <p:blipFill rotWithShape="1"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000" r="20000"/>
          <a:stretch/>
        </p:blipFill>
        <p:spPr>
          <a:xfrm>
            <a:off x="9786878" y="-740170"/>
            <a:ext cx="9196117" cy="114951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8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18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18"/>
          <p:cNvSpPr txBox="1"/>
          <p:nvPr/>
        </p:nvSpPr>
        <p:spPr>
          <a:xfrm>
            <a:off x="469143" y="1038225"/>
            <a:ext cx="8115300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Giới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thiệu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96" name="Google Shape;196;p18"/>
          <p:cNvSpPr txBox="1"/>
          <p:nvPr/>
        </p:nvSpPr>
        <p:spPr>
          <a:xfrm>
            <a:off x="469143" y="6950293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endParaRPr dirty="0"/>
          </a:p>
        </p:txBody>
      </p:sp>
      <p:sp>
        <p:nvSpPr>
          <p:cNvPr id="197" name="Google Shape;197;p18"/>
          <p:cNvSpPr txBox="1"/>
          <p:nvPr/>
        </p:nvSpPr>
        <p:spPr>
          <a:xfrm>
            <a:off x="469143" y="4687316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dirty="0"/>
          </a:p>
        </p:txBody>
      </p:sp>
      <p:sp>
        <p:nvSpPr>
          <p:cNvPr id="198" name="Google Shape;198;p18"/>
          <p:cNvSpPr txBox="1"/>
          <p:nvPr/>
        </p:nvSpPr>
        <p:spPr>
          <a:xfrm>
            <a:off x="469142" y="5275326"/>
            <a:ext cx="6777437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(╯°□°）╯︵ ┻━┻(╯°□°）╯︵ ┻━┻(╯°□°）╯︵ ┻━┻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(╯°□°）╯︵ ┻━┻(╯°□°）╯︵ ┻━┻</a:t>
            </a:r>
            <a:endParaRPr dirty="0"/>
          </a:p>
        </p:txBody>
      </p:sp>
      <p:sp>
        <p:nvSpPr>
          <p:cNvPr id="199" name="Google Shape;199;p18"/>
          <p:cNvSpPr txBox="1"/>
          <p:nvPr/>
        </p:nvSpPr>
        <p:spPr>
          <a:xfrm>
            <a:off x="469143" y="7538303"/>
            <a:ext cx="6777436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 ͡° ͜ʖ ͡°)( ͡° ͜ʖ ͡°)( ͡° ͜ʖ ͡°)( ͡° ͜ʖ ͡°)( ͡° ͜ʖ ͡°)( ͡° ͜ʖ ͡°)( ͡° ͜ʖ ͡°)( ͡° ͜ʖ ͡°)( ͡° ͜ʖ ͡°)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 ͡° ͜ʖ ͡°)( ͡° ͜ʖ ͡°)( ͡° ͜ʖ ͡°)( ͡° ͜ʖ ͡°)</a:t>
            </a:r>
            <a:endParaRPr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1149D9CD-454A-DBAC-1696-565ED4432369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F5B265CD-8981-8115-42D1-642694B0D2A2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0AA0049F-F6D8-3E3F-63B0-B44A5DF8489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5CDE0C24-5357-1A28-B915-822C313AACC6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15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1781</Words>
  <Application>Microsoft Office PowerPoint</Application>
  <PresentationFormat>Custom</PresentationFormat>
  <Paragraphs>289</Paragraphs>
  <Slides>27</Slides>
  <Notes>27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Arimo</vt:lpstr>
      <vt:lpstr>Lexend Light</vt:lpstr>
      <vt:lpstr>Arial</vt:lpstr>
      <vt:lpstr>Abril Fatface</vt:lpstr>
      <vt:lpstr>Calibri</vt:lpstr>
      <vt:lpstr>DM Sans</vt:lpstr>
      <vt:lpstr>Aldrich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TBTHANH</dc:creator>
  <cp:lastModifiedBy>Trần Bá Thành</cp:lastModifiedBy>
  <cp:revision>27</cp:revision>
  <dcterms:modified xsi:type="dcterms:W3CDTF">2023-12-15T07:50:41Z</dcterms:modified>
</cp:coreProperties>
</file>